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60" r:id="rId5"/>
    <p:sldId id="263" r:id="rId6"/>
    <p:sldId id="261" r:id="rId7"/>
    <p:sldId id="262" r:id="rId8"/>
    <p:sldId id="264" r:id="rId9"/>
    <p:sldId id="265" r:id="rId10"/>
    <p:sldId id="271" r:id="rId11"/>
    <p:sldId id="272" r:id="rId12"/>
    <p:sldId id="273" r:id="rId13"/>
    <p:sldId id="274" r:id="rId14"/>
    <p:sldId id="275" r:id="rId15"/>
    <p:sldId id="266" r:id="rId16"/>
    <p:sldId id="267" r:id="rId17"/>
    <p:sldId id="268" r:id="rId18"/>
    <p:sldId id="269" r:id="rId19"/>
    <p:sldId id="276" r:id="rId20"/>
    <p:sldId id="277" r:id="rId21"/>
    <p:sldId id="25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100" d="100"/>
          <a:sy n="100" d="100"/>
        </p:scale>
        <p:origin x="1584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DF682-2036-46A8-9BA2-25111E11A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F6994C-A27E-4586-941D-768BEFE17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0D1E3-60D3-49E2-8BC1-EEAC8177C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27D58-C314-4C9D-B704-88F94A0E3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DF1A9-3D27-485F-A4C1-1084A589C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324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89EF1-2E2B-4730-84E5-26C974595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C5E58-866A-4E7D-A241-B48CB29E77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5FB5D-CAB7-463C-B62C-461B74327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A060F-00B5-4050-B8AE-EA6EE342A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B5024-2AA9-4186-B3EC-FD5D7872B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79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9000FF-2FA8-4C13-93CD-1B339689DB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890E0-7426-4FB0-927E-2D4ED8F3BB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5AB49-59D2-4561-A3BD-98EEC5F41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7F932-1098-4BDA-81DD-0D3F16641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89664-2580-46A8-B865-ECEBFC84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61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8C386-3A08-4B39-8774-3AF8C6D14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A9E59-8B8E-4E8D-B49A-C831C3B78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27BA6-B821-42E4-A00A-1CCE31009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678F8-EAB4-462D-A95F-284417A48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4C35-5559-4CAD-9555-C01D98DF6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86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A9E29-F43C-4AF2-8E34-BA0CFB73F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93A05-1DBE-4D04-B67E-D4CB25E7E5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37574-51C7-49C5-BD12-5256B0B9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EB5EE-6D48-4C44-9B3B-6A3270CCF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9B9B9-B819-4E34-80FD-8DF6C0A50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45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42DF-E7E4-461A-B3B4-E1695CCE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E5B94-05C8-4343-8562-979DF2A2B6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A16FD5-1D42-45A3-891A-58F349BC1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0E5174-C799-461C-BD35-E6086F93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FEE98-58EB-4AE2-B00B-06029297B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A654C-BF9C-48D5-907B-06C1DD079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067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4999-4F19-4DFE-80CB-9C25F778D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ACBAD-81AF-4DE8-A9B6-80ED0B822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A49BA9-E2CC-4220-839C-476F4107D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57204D-71ED-4C5D-855F-4131A9DD3B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9FD260-059C-4BE3-AA66-0AC4902E60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4CA386-D7B1-47CB-A446-83554A783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F6664E-1766-4317-A819-712F4E42B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DD877D-647A-4537-9AFB-039BF33E3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16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48B8A-F237-4A87-B5D6-7558B94A3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672443-A6DC-4373-8910-151E8D5D7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E53D24-82FC-4ADC-8D3C-D5549EEE9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358C4C-26B7-4B2B-85D2-004045110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027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12782A-91F5-4F85-A670-736525D20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22B71D-E047-4A46-A35A-4A111728C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7EF5DD-BA47-4567-BB72-773881A72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687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C5774-C69D-49F2-B7AB-3AD3FC0B5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F047A-F19B-4457-A9E1-95A735089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C97C88-2811-49B8-B0DE-3BC2674C0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6E59B3-AFD1-41D6-A5E7-6988996EA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1884B-1F1A-4B96-ACD5-33B836E9B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E6CD3-833F-46B6-A5DC-B6DEF9039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53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B5F2E-ED85-49E4-84BC-202E58B7C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F2E992-7868-4B6F-9053-0F2F61D76E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BD1810-8BA9-4021-A048-4596D6BC4D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F8FB3-1F04-446D-B5E1-F0FBE23E3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9505E2-1D76-4BD6-880F-65B659B7A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C6533-9965-4605-9538-B0C304F3D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69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692A5-A90E-455C-9D90-670F988F9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9AC8E-5FCB-452E-B143-8636AC477F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7B4CD-52FA-4174-8B78-BABC535B93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B1340F-7605-4E49-9EDD-6D6AA5D45CA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61F86-AC13-4956-BA48-10457CD09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0494D-3D70-4C89-8B82-E879766BEE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C2218-BCD2-451E-BC5C-875A45BB5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58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image" Target="../media/image2.jpeg"/><Relationship Id="rId4" Type="http://schemas.openxmlformats.org/officeDocument/2006/relationships/hyperlink" Target="https://commons.wikimedia.org/wiki/File:Green_Beacon_Brewing_Company_08.jpg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ine-searcher.com/contact-general?action_F=contactUsViaForm&amp;contact_return_F=/api&amp;subject_F=Trade%20Enquiry%2DAPI%20FREE%20TRIAL" TargetMode="External"/><Relationship Id="rId3" Type="http://schemas.openxmlformats.org/officeDocument/2006/relationships/hyperlink" Target="https://api.openbrewerydb.org/breweries" TargetMode="External"/><Relationship Id="rId7" Type="http://schemas.openxmlformats.org/officeDocument/2006/relationships/hyperlink" Target="https://maps.googleapis.com/maps/api/place/textsearch/json" TargetMode="External"/><Relationship Id="rId2" Type="http://schemas.openxmlformats.org/officeDocument/2006/relationships/hyperlink" Target="https://googles.p.rapidapi.com/breweries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aps.googleapis.com/maps/api/place/nearbysearch/json" TargetMode="External"/><Relationship Id="rId5" Type="http://schemas.openxmlformats.org/officeDocument/2006/relationships/hyperlink" Target="https://maps.googleapis.com/maps/api/geocode/json" TargetMode="External"/><Relationship Id="rId4" Type="http://schemas.openxmlformats.org/officeDocument/2006/relationships/hyperlink" Target="https://www.kaggle.com/" TargetMode="External"/><Relationship Id="rId9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A large room&#10;&#10;Description automatically generated">
            <a:extLst>
              <a:ext uri="{FF2B5EF4-FFF2-40B4-BE49-F238E27FC236}">
                <a16:creationId xmlns:a16="http://schemas.microsoft.com/office/drawing/2014/main" id="{6C014A71-360C-49AA-B889-31C734AAEC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5690" r="-1" b="30096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30" r="-1" b="13091"/>
          <a:stretch/>
        </p:blipFill>
        <p:spPr>
          <a:xfrm>
            <a:off x="4547938" y="3681409"/>
            <a:ext cx="7644062" cy="3176595"/>
          </a:xfrm>
          <a:prstGeom prst="rect">
            <a:avLst/>
          </a:prstGeom>
        </p:spPr>
      </p:pic>
      <p:sp>
        <p:nvSpPr>
          <p:cNvPr id="25" name="Rectangle 18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15219"/>
            <a:ext cx="5395912" cy="2387600"/>
          </a:xfrm>
          <a:scene3d>
            <a:camera prst="orthographicFront"/>
            <a:lightRig rig="threePt" dir="t"/>
          </a:scene3d>
        </p:spPr>
        <p:txBody>
          <a:bodyPr>
            <a:normAutofit/>
          </a:bodyPr>
          <a:lstStyle/>
          <a:p>
            <a:pPr algn="l"/>
            <a:r>
              <a:rPr lang="en-US" sz="5000" b="1">
                <a:solidFill>
                  <a:schemeClr val="bg1"/>
                </a:solidFill>
              </a:rPr>
              <a:t>Brewpedia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902075"/>
            <a:ext cx="5395912" cy="1655762"/>
          </a:xfrm>
        </p:spPr>
        <p:txBody>
          <a:bodyPr>
            <a:normAutofit/>
          </a:bodyPr>
          <a:lstStyle/>
          <a:p>
            <a:pPr algn="l"/>
            <a:r>
              <a:rPr lang="en-US" sz="2000" b="1">
                <a:solidFill>
                  <a:schemeClr val="bg1"/>
                </a:solidFill>
              </a:rPr>
              <a:t>Ashish Desai</a:t>
            </a:r>
          </a:p>
          <a:p>
            <a:pPr algn="l"/>
            <a:r>
              <a:rPr lang="en-US" sz="2000" b="1">
                <a:solidFill>
                  <a:schemeClr val="bg1"/>
                </a:solidFill>
              </a:rPr>
              <a:t>Bejirose K. Stanly</a:t>
            </a:r>
          </a:p>
          <a:p>
            <a:pPr algn="l"/>
            <a:r>
              <a:rPr lang="en-US" sz="2000" b="1">
                <a:solidFill>
                  <a:schemeClr val="bg1"/>
                </a:solidFill>
              </a:rPr>
              <a:t>Poonam Kushwaha</a:t>
            </a:r>
          </a:p>
          <a:p>
            <a:pPr algn="l"/>
            <a:r>
              <a:rPr lang="en-US" sz="2000" b="1">
                <a:solidFill>
                  <a:schemeClr val="bg1"/>
                </a:solidFill>
              </a:rPr>
              <a:t>Renee Gillmore</a:t>
            </a:r>
          </a:p>
        </p:txBody>
      </p:sp>
      <p:cxnSp>
        <p:nvCxnSpPr>
          <p:cNvPr id="26" name="Straight Connector 20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2106FE-E262-42F8-8EC5-20E592884715}"/>
              </a:ext>
            </a:extLst>
          </p:cNvPr>
          <p:cNvSpPr txBox="1"/>
          <p:nvPr/>
        </p:nvSpPr>
        <p:spPr>
          <a:xfrm>
            <a:off x="9884957" y="3481346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commons.wikimedia.org/wiki/File:Green_Beacon_Brewing_Company_08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Jupyter matplotlib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613CBC-45C5-6F44-97DA-76E301A3E9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55" b="-1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229135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/>
              <a:t>Jupyter matplotlib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92003F-D267-CF43-9D3B-3A368AE42434}"/>
              </a:ext>
            </a:extLst>
          </p:cNvPr>
          <p:cNvSpPr txBox="1"/>
          <p:nvPr/>
        </p:nvSpPr>
        <p:spPr>
          <a:xfrm>
            <a:off x="762000" y="2279018"/>
            <a:ext cx="5314543" cy="337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Retrieved country list from global breweries data and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Loaded them into a list for </a:t>
            </a:r>
            <a:r>
              <a:rPr lang="en-US" sz="1500" u="sng"/>
              <a:t>drop-down selection </a:t>
            </a:r>
            <a:r>
              <a:rPr lang="en-US" sz="1500"/>
              <a:t>so we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Can run report on top brew style by country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Used </a:t>
            </a:r>
            <a:r>
              <a:rPr lang="en-US" sz="1500" u="sng"/>
              <a:t>functions</a:t>
            </a:r>
            <a:r>
              <a:rPr lang="en-US" sz="1500"/>
              <a:t> to get top brew styles and plot for each country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American IPA was surprisingly most common in many countries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Except in Germany and Belgium which makes sense given their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history in brewing.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817FA0-49E3-E149-88C7-59099B7C4C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07" r="1" b="1869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04580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Jupyter matplotlib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24F657-BE37-6846-B882-DF74F7C6A5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33" r="1" b="9336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7739902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Jupyter matplotlib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C1497B-B544-3948-A60C-635D299BC4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87" r="1" b="11790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843687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ECC75F-7F2C-A14F-9445-CF95E464A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2386" y="185452"/>
            <a:ext cx="9047276" cy="26430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394EC2-6975-084C-8328-3DF57EF32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571" y="4131976"/>
            <a:ext cx="9064090" cy="25405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Search beer name or brewery</a:t>
            </a:r>
          </a:p>
        </p:txBody>
      </p:sp>
    </p:spTree>
    <p:extLst>
      <p:ext uri="{BB962C8B-B14F-4D97-AF65-F5344CB8AC3E}">
        <p14:creationId xmlns:p14="http://schemas.microsoft.com/office/powerpoint/2010/main" val="2270190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Jupyter matplotlib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18609C-63B1-F949-826B-AA8B499070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6" b="1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4697522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Jupyter matplotlib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C397B1-E15E-7A47-A33F-E567FED06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74" r="1" b="1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107843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Jupyter matplotlib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5F4B76-F487-2A41-B6B1-2D361B4FC8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03" r="1" b="11833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532006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Jupyter matplotlib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86D1D8-9A61-504D-A613-4E6F408C0F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89" r="1" b="17683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7612536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7AAF108-67EA-ED41-BDEA-1B7B34764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011" y="4502330"/>
            <a:ext cx="10765410" cy="12072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/>
              <a:t>US – Num of Breweries by State (2019)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D83F26F-C55B-4A92-9AFF-4894D14E2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253414"/>
            <a:ext cx="0" cy="212090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79BF104-1653-E643-94BC-C4BBE4BEF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80" y="321734"/>
            <a:ext cx="2729216" cy="39842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420397-76AB-824E-BDC4-2F1D862EC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849" y="512580"/>
            <a:ext cx="8950473" cy="360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44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015D-E4F7-489F-9780-1C21B103E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1464" y="318053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dirty="0"/>
              <a:t>Data 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66BD6E-D807-45F5-92E8-FFCF8FE51B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121" y="1304981"/>
            <a:ext cx="6035035" cy="50361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228600" algn="l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Ashish</a:t>
            </a:r>
          </a:p>
          <a:p>
            <a:pPr marL="9144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u="sng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https://googles.p.rapidapi.com/breweries</a:t>
            </a:r>
            <a:endParaRPr lang="en-US" sz="1400" b="1" u="sng" dirty="0"/>
          </a:p>
          <a:p>
            <a:pPr marL="9144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u="sng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https://api.openbrewerydb.org/breweries</a:t>
            </a:r>
            <a:endParaRPr lang="en-US" sz="1400" b="1" u="sng" dirty="0"/>
          </a:p>
          <a:p>
            <a:pPr marL="9144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u="sng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</a:t>
            </a:r>
            <a:endParaRPr lang="en-US" sz="1400" b="1" u="sng" dirty="0"/>
          </a:p>
          <a:p>
            <a:pPr marL="9144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u="sng" dirty="0">
                <a:hlinkClick r:id="rId5"/>
              </a:rPr>
              <a:t>https://maps.googleapis.com/maps/api/geocode/json</a:t>
            </a:r>
            <a:endParaRPr lang="en-US" sz="1400" b="1" u="sng" dirty="0"/>
          </a:p>
          <a:p>
            <a:pPr marL="457200" indent="-228600" algn="l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i="0" u="none" strike="noStrike" dirty="0">
              <a:effectLst/>
            </a:endParaRPr>
          </a:p>
          <a:p>
            <a:pPr marL="457200" indent="-228600" algn="l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i="0" u="none" strike="noStrike" dirty="0" err="1">
                <a:effectLst/>
              </a:rPr>
              <a:t>Bejirose</a:t>
            </a:r>
            <a:endParaRPr lang="en-US" sz="1400" b="1" i="0" u="none" strike="noStrike" dirty="0">
              <a:effectLst/>
            </a:endParaRPr>
          </a:p>
          <a:p>
            <a:pPr marL="9144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u="sng" dirty="0">
                <a:hlinkClick r:id="rId5"/>
              </a:rPr>
              <a:t>https://maps.googleapis.com/maps/api/geocode/json</a:t>
            </a:r>
            <a:endParaRPr lang="en-US" sz="1400" b="1" u="sng" dirty="0"/>
          </a:p>
          <a:p>
            <a:pPr marL="9144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u="sng" dirty="0">
                <a:hlinkClick r:id="rId6"/>
              </a:rPr>
              <a:t>https://maps.googleapis.com/maps/api/place/nearbysearch/json</a:t>
            </a:r>
            <a:endParaRPr lang="en-US" sz="1400" b="1" u="sng" dirty="0"/>
          </a:p>
          <a:p>
            <a:pPr marL="9144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u="sng" dirty="0"/>
              <a:t>https://sandbox-</a:t>
            </a:r>
            <a:r>
              <a:rPr lang="en-US" sz="1400" b="1" u="sng" dirty="0" err="1"/>
              <a:t>api.brewerydb.com</a:t>
            </a:r>
            <a:r>
              <a:rPr lang="en-US" sz="1400" b="1" u="sng" dirty="0"/>
              <a:t>/v2/breweries</a:t>
            </a:r>
          </a:p>
          <a:p>
            <a:pPr marL="457200" indent="-228600" algn="l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i="0" u="none" strike="noStrike" dirty="0">
              <a:effectLst/>
            </a:endParaRPr>
          </a:p>
          <a:p>
            <a:pPr marL="457200" indent="-228600" algn="l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i="0" u="none" strike="noStrike" dirty="0">
                <a:effectLst/>
              </a:rPr>
              <a:t>Poonam</a:t>
            </a:r>
            <a:br>
              <a:rPr lang="en-US" sz="1400" b="0" dirty="0">
                <a:effectLst/>
              </a:rPr>
            </a:br>
            <a:endParaRPr lang="en-US" sz="1400" b="1" i="0" u="none" strike="noStrike" dirty="0">
              <a:effectLst/>
            </a:endParaRPr>
          </a:p>
          <a:p>
            <a:pPr marL="9144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u="sng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https://maps.googleapis.com/maps/api/place/textsearch/json</a:t>
            </a:r>
            <a:endParaRPr lang="en-US" sz="1400" b="1" u="sng" dirty="0"/>
          </a:p>
          <a:p>
            <a:pPr marL="457200" indent="-228600" algn="l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i="0" u="none" strike="noStrike" dirty="0">
              <a:effectLst/>
            </a:endParaRPr>
          </a:p>
          <a:p>
            <a:pPr marL="457200" indent="-228600" algn="l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i="0" u="none" strike="noStrike" dirty="0">
                <a:effectLst/>
              </a:rPr>
              <a:t>Renee</a:t>
            </a:r>
            <a:br>
              <a:rPr lang="en-US" sz="1400" b="0" dirty="0">
                <a:effectLst/>
              </a:rPr>
            </a:br>
            <a:endParaRPr lang="en-US" sz="1400" b="1" i="0" u="none" strike="noStrike" dirty="0">
              <a:effectLst/>
            </a:endParaRPr>
          </a:p>
          <a:p>
            <a:pPr marL="914400" indent="-22860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u="sng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https://www.wine-searcher.com/contact-general?action_F=contactUsViaForm&amp;contact_return_F=/api&amp;subject_F=Trade%20Enquiry%2DAPI%20FREE%20TRIAL</a:t>
            </a:r>
            <a:endParaRPr lang="en-US" sz="1400" b="1" u="sng" dirty="0"/>
          </a:p>
          <a:p>
            <a:pPr marL="685800" algn="l">
              <a:spcBef>
                <a:spcPts val="0"/>
              </a:spcBef>
              <a:spcAft>
                <a:spcPts val="600"/>
              </a:spcAft>
            </a:pPr>
            <a:br>
              <a:rPr lang="en-US" sz="1400" b="1" u="sng" dirty="0"/>
            </a:br>
            <a:endParaRPr lang="en-US" sz="1400" b="1" u="sng" dirty="0"/>
          </a:p>
        </p:txBody>
      </p:sp>
      <p:sp>
        <p:nvSpPr>
          <p:cNvPr id="19" name="Freeform: Shape 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Picture 4">
            <a:extLst>
              <a:ext uri="{FF2B5EF4-FFF2-40B4-BE49-F238E27FC236}">
                <a16:creationId xmlns:a16="http://schemas.microsoft.com/office/drawing/2014/main" id="{59C1B410-C743-4A5D-A0E1-ED2CF04BAFD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600" r="33166" b="2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30316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7AAF108-67EA-ED41-BDEA-1B7B34764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124" y="4929050"/>
            <a:ext cx="10765410" cy="12072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dirty="0"/>
              <a:t>US – Num of Breweries by State per 100,000 residents over age 21 (2019)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EF69F5-3D00-9D4C-8C04-CC48FC604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940" y="323251"/>
            <a:ext cx="1031425" cy="429761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64940E8-4031-4205-8D84-CBBB398C9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12212" y="1183158"/>
            <a:ext cx="0" cy="212090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A7E8D4C-2C1A-DC4A-9953-AF4CB23EB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470" y="320211"/>
            <a:ext cx="7891177" cy="4221778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D83F26F-C55B-4A92-9AFF-4894D14E2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63558" y="1183158"/>
            <a:ext cx="0" cy="212090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6593BE76-CF9C-A347-BDA5-FB15A89DC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123" y="320211"/>
            <a:ext cx="1031425" cy="429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815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table, indoor, sitting, cup&#10;&#10;Description automatically generated">
            <a:extLst>
              <a:ext uri="{FF2B5EF4-FFF2-40B4-BE49-F238E27FC236}">
                <a16:creationId xmlns:a16="http://schemas.microsoft.com/office/drawing/2014/main" id="{FB544CCB-8B87-4DA8-895F-5E3AB3EA4C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24" r="-1" b="19830"/>
          <a:stretch/>
        </p:blipFill>
        <p:spPr>
          <a:xfrm>
            <a:off x="320040" y="320040"/>
            <a:ext cx="11548872" cy="4303462"/>
          </a:xfrm>
          <a:prstGeom prst="rect">
            <a:avLst/>
          </a:prstGeom>
          <a:noFill/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27B6159-7734-4564-9E0F-C4BC43C36E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09083"/>
            <a:ext cx="2889504" cy="134599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Future Enhancements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2FFB46B-05BC-4950-B18A-9593FDAE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79976" y="5009083"/>
            <a:ext cx="6976872" cy="13459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/>
                </a:solidFill>
              </a:rPr>
              <a:t>Include Wineries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/>
                </a:solidFill>
              </a:rPr>
              <a:t>Include ingredient analysis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/>
                </a:solidFill>
              </a:rPr>
              <a:t>Include “Images”</a:t>
            </a:r>
          </a:p>
        </p:txBody>
      </p:sp>
    </p:spTree>
    <p:extLst>
      <p:ext uri="{BB962C8B-B14F-4D97-AF65-F5344CB8AC3E}">
        <p14:creationId xmlns:p14="http://schemas.microsoft.com/office/powerpoint/2010/main" val="3971333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F042-A049-48F0-90F1-40E5EF989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Data Sources -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C3BF3-1205-4562-BD07-4C59611A0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9" y="1956816"/>
            <a:ext cx="7860863" cy="4024884"/>
          </a:xfrm>
        </p:spPr>
        <p:txBody>
          <a:bodyPr anchor="t">
            <a:normAutofit/>
          </a:bodyPr>
          <a:lstStyle/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Unable to get API Key (Untappd API, TripAdvisor API )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Limited API request calls (Beermapping API)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Limited dataset (Google API) 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[20 results per search, 60 max per page_token]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[OpenBreweryDB – 25 results/page max but can iterate over index pages]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Limited dataset (Rapid API)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Static data for data analysis (Kaggle.com)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Paid membership required to BrewerAssociation.com for yearly data, actual production volumes of breweries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Bad/missing Data</a:t>
            </a:r>
          </a:p>
        </p:txBody>
      </p:sp>
    </p:spTree>
    <p:extLst>
      <p:ext uri="{BB962C8B-B14F-4D97-AF65-F5344CB8AC3E}">
        <p14:creationId xmlns:p14="http://schemas.microsoft.com/office/powerpoint/2010/main" val="41071858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/>
              <a:t>Random US Brewery List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79018"/>
            <a:ext cx="5314543" cy="33759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Queried breweryDB API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Cleaned data with no Latitude and Longitude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Marked using latitude and longitude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Heatmap on rating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Pinned on Brewery Name and Website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sz="180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265FE06-2F56-4B83-9FDB-3268432A580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30393" r="30393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6588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Mangling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92667" y="2398957"/>
            <a:ext cx="4703333" cy="352614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accent2"/>
                </a:solidFill>
              </a:rPr>
              <a:t>Common Issues faced: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NaN</a:t>
            </a:r>
            <a:r>
              <a:rPr lang="en-US" sz="2000" dirty="0">
                <a:solidFill>
                  <a:schemeClr val="bg1"/>
                </a:solidFill>
              </a:rPr>
              <a:t> on Latitudes and Longitudes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Missing address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Missing City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Missing State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JSON fields expected would be missing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CSV data merge &amp; cleaning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87DA55-C367-134B-A3D0-62AA424EFB38}"/>
              </a:ext>
            </a:extLst>
          </p:cNvPr>
          <p:cNvSpPr txBox="1">
            <a:spLocks/>
          </p:cNvSpPr>
          <p:nvPr/>
        </p:nvSpPr>
        <p:spPr>
          <a:xfrm>
            <a:off x="6222206" y="2398957"/>
            <a:ext cx="5540204" cy="3811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accent6"/>
                </a:solidFill>
                <a:cs typeface="Times New Roman" panose="02020603050405020304" pitchFamily="18" charset="0"/>
              </a:rPr>
              <a:t>Solved by:</a:t>
            </a: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Looking for status = “OK” on JSON results </a:t>
            </a:r>
          </a:p>
          <a:p>
            <a:pPr marL="742950" lvl="1" indent="-285750"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Used </a:t>
            </a:r>
            <a:r>
              <a:rPr lang="en-US" sz="2000" dirty="0" err="1">
                <a:solidFill>
                  <a:schemeClr val="bg1"/>
                </a:solidFill>
                <a:cs typeface="Times New Roman" panose="02020603050405020304" pitchFamily="18" charset="0"/>
              </a:rPr>
              <a:t>if..else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 or </a:t>
            </a:r>
            <a:r>
              <a:rPr lang="en-US" sz="2000" dirty="0" err="1">
                <a:solidFill>
                  <a:schemeClr val="bg1"/>
                </a:solidFill>
                <a:cs typeface="Times New Roman" panose="02020603050405020304" pitchFamily="18" charset="0"/>
              </a:rPr>
              <a:t>try..except</a:t>
            </a:r>
            <a:endParaRPr lang="en-US" sz="2000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When </a:t>
            </a:r>
            <a:r>
              <a:rPr lang="en-US" sz="2000" dirty="0" err="1">
                <a:solidFill>
                  <a:schemeClr val="bg1"/>
                </a:solidFill>
                <a:cs typeface="Times New Roman" panose="02020603050405020304" pitchFamily="18" charset="0"/>
              </a:rPr>
              <a:t>OpenBreweryDB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 API did not have location info, used </a:t>
            </a:r>
            <a:r>
              <a:rPr lang="en-US" sz="2000" dirty="0" err="1">
                <a:solidFill>
                  <a:schemeClr val="bg1"/>
                </a:solidFill>
                <a:cs typeface="Times New Roman" panose="02020603050405020304" pitchFamily="18" charset="0"/>
              </a:rPr>
              <a:t>GoogleGeocode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 API to locate Lat, LNG with address, or city/state search.</a:t>
            </a:r>
          </a:p>
          <a:p>
            <a:pPr marL="285750" indent="-285750">
              <a:buFontTx/>
              <a:buChar char="-"/>
            </a:pPr>
            <a:endParaRPr lang="en-US" sz="2000" dirty="0">
              <a:solidFill>
                <a:schemeClr val="bg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6606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42490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Jupyter GMAP features used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5544" y="2871982"/>
            <a:ext cx="4245428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Map type – terrain, satellite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Symbol layer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Marker Layer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86541C6-61B1-4DAA-B57A-EAF3F24F0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33310" y="1"/>
            <a:ext cx="6488456" cy="3036711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284438-EFDF-5948-8CC5-0838F50EFA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59" r="612" b="2"/>
          <a:stretch/>
        </p:blipFill>
        <p:spPr>
          <a:xfrm>
            <a:off x="5142944" y="3"/>
            <a:ext cx="6069184" cy="2839783"/>
          </a:xfrm>
          <a:custGeom>
            <a:avLst/>
            <a:gdLst/>
            <a:ahLst/>
            <a:cxnLst/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3" y="106160"/>
                </a:lnTo>
                <a:cubicBezTo>
                  <a:pt x="5907891" y="1641596"/>
                  <a:pt x="4611168" y="2839783"/>
                  <a:pt x="3034592" y="2839783"/>
                </a:cubicBezTo>
                <a:cubicBezTo>
                  <a:pt x="1458016" y="2839783"/>
                  <a:pt x="161292" y="1641596"/>
                  <a:pt x="5360" y="106160"/>
                </a:cubicBezTo>
                <a:close/>
              </a:path>
            </a:pathLst>
          </a:cu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1750011-2006-46BB-AFDE-C6E461752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93989" y="2900758"/>
            <a:ext cx="5198011" cy="395724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DBD109-E075-4E4A-8429-3A36D92EAF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07" r="10821" b="2"/>
          <a:stretch/>
        </p:blipFill>
        <p:spPr>
          <a:xfrm>
            <a:off x="7190587" y="3124784"/>
            <a:ext cx="5001415" cy="3733214"/>
          </a:xfrm>
          <a:custGeom>
            <a:avLst/>
            <a:gdLst/>
            <a:ahLst/>
            <a:cxnLst/>
            <a:rect l="l" t="t" r="r" b="b"/>
            <a:pathLst>
              <a:path w="5001415" h="3733214">
                <a:moveTo>
                  <a:pt x="3044952" y="0"/>
                </a:moveTo>
                <a:cubicBezTo>
                  <a:pt x="3780687" y="0"/>
                  <a:pt x="4455477" y="260939"/>
                  <a:pt x="4981824" y="695319"/>
                </a:cubicBezTo>
                <a:lnTo>
                  <a:pt x="5001415" y="713124"/>
                </a:lnTo>
                <a:lnTo>
                  <a:pt x="5001415" y="3733214"/>
                </a:lnTo>
                <a:lnTo>
                  <a:pt x="81043" y="3733214"/>
                </a:lnTo>
                <a:lnTo>
                  <a:pt x="61862" y="3658617"/>
                </a:lnTo>
                <a:cubicBezTo>
                  <a:pt x="21301" y="3460397"/>
                  <a:pt x="0" y="3255162"/>
                  <a:pt x="0" y="3044952"/>
                </a:cubicBezTo>
                <a:cubicBezTo>
                  <a:pt x="0" y="1363271"/>
                  <a:pt x="1363271" y="0"/>
                  <a:pt x="304495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5591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CAFF96-B002-424D-84D8-76ADD2CAF0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78" r="20825" b="-1"/>
          <a:stretch/>
        </p:blipFill>
        <p:spPr>
          <a:xfrm>
            <a:off x="5182104" y="10"/>
            <a:ext cx="7009896" cy="6857990"/>
          </a:xfrm>
          <a:custGeom>
            <a:avLst/>
            <a:gdLst/>
            <a:ahLst/>
            <a:cxnLst/>
            <a:rect l="l" t="t" r="r" b="b"/>
            <a:pathLst>
              <a:path w="7009896" h="6858000">
                <a:moveTo>
                  <a:pt x="0" y="0"/>
                </a:moveTo>
                <a:lnTo>
                  <a:pt x="7009896" y="0"/>
                </a:lnTo>
                <a:lnTo>
                  <a:pt x="7009896" y="6858000"/>
                </a:lnTo>
                <a:lnTo>
                  <a:pt x="21616" y="6858000"/>
                </a:lnTo>
                <a:lnTo>
                  <a:pt x="129867" y="6647018"/>
                </a:lnTo>
                <a:cubicBezTo>
                  <a:pt x="1043295" y="4758249"/>
                  <a:pt x="1332296" y="2559611"/>
                  <a:pt x="814641" y="380651"/>
                </a:cubicBezTo>
                <a:lnTo>
                  <a:pt x="714685" y="1"/>
                </a:lnTo>
                <a:lnTo>
                  <a:pt x="0" y="1"/>
                </a:lnTo>
                <a:close/>
              </a:path>
            </a:pathLst>
          </a:cu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DF4720-5445-47BE-89FE-E40D1AE6F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480073" cy="6858002"/>
          </a:xfrm>
          <a:custGeom>
            <a:avLst/>
            <a:gdLst>
              <a:gd name="connsiteX0" fmla="*/ 6130244 w 6480073"/>
              <a:gd name="connsiteY0" fmla="*/ 0 h 6858002"/>
              <a:gd name="connsiteX1" fmla="*/ 6212951 w 6480073"/>
              <a:gd name="connsiteY1" fmla="*/ 314584 h 6858002"/>
              <a:gd name="connsiteX2" fmla="*/ 5540779 w 6480073"/>
              <a:gd name="connsiteY2" fmla="*/ 6756649 h 6858002"/>
              <a:gd name="connsiteX3" fmla="*/ 5489971 w 6480073"/>
              <a:gd name="connsiteY3" fmla="*/ 6858002 h 6858002"/>
              <a:gd name="connsiteX4" fmla="*/ 0 w 6480073"/>
              <a:gd name="connsiteY4" fmla="*/ 6858002 h 6858002"/>
              <a:gd name="connsiteX5" fmla="*/ 0 w 6480073"/>
              <a:gd name="connsiteY5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0073" h="6858002">
                <a:moveTo>
                  <a:pt x="6130244" y="0"/>
                </a:moveTo>
                <a:lnTo>
                  <a:pt x="6212951" y="314584"/>
                </a:lnTo>
                <a:cubicBezTo>
                  <a:pt x="6745828" y="2551616"/>
                  <a:pt x="6460994" y="4808873"/>
                  <a:pt x="5540779" y="6756649"/>
                </a:cubicBezTo>
                <a:lnTo>
                  <a:pt x="5489971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AC8710B4-A815-4082-9E4F-F13A00070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9216" cy="6858001"/>
          </a:xfrm>
          <a:custGeom>
            <a:avLst/>
            <a:gdLst>
              <a:gd name="connsiteX0" fmla="*/ 0 w 6249216"/>
              <a:gd name="connsiteY0" fmla="*/ 0 h 6858001"/>
              <a:gd name="connsiteX1" fmla="*/ 5893742 w 6249216"/>
              <a:gd name="connsiteY1" fmla="*/ 1 h 6858001"/>
              <a:gd name="connsiteX2" fmla="*/ 5993697 w 6249216"/>
              <a:gd name="connsiteY2" fmla="*/ 380651 h 6858001"/>
              <a:gd name="connsiteX3" fmla="*/ 5308924 w 6249216"/>
              <a:gd name="connsiteY3" fmla="*/ 6647018 h 6858001"/>
              <a:gd name="connsiteX4" fmla="*/ 5200672 w 6249216"/>
              <a:gd name="connsiteY4" fmla="*/ 6858001 h 6858001"/>
              <a:gd name="connsiteX5" fmla="*/ 1 w 6249216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9216" h="6858001">
                <a:moveTo>
                  <a:pt x="0" y="0"/>
                </a:moveTo>
                <a:lnTo>
                  <a:pt x="5893742" y="1"/>
                </a:lnTo>
                <a:lnTo>
                  <a:pt x="5993697" y="380651"/>
                </a:lnTo>
                <a:cubicBezTo>
                  <a:pt x="6511353" y="2559611"/>
                  <a:pt x="6222352" y="4758249"/>
                  <a:pt x="5308924" y="6647018"/>
                </a:cubicBezTo>
                <a:lnTo>
                  <a:pt x="5200672" y="6858001"/>
                </a:lnTo>
                <a:lnTo>
                  <a:pt x="1" y="68580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396289"/>
            <a:ext cx="478245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/>
              <a:t>Jupyter GMAP Centering Challenge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4672" y="2871982"/>
            <a:ext cx="4782458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Centering for map results display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800"/>
              <a:t>Took average of Latitudes and Longitudes of results to plot and centered the map on the mean coordinates.</a:t>
            </a:r>
          </a:p>
        </p:txBody>
      </p:sp>
    </p:spTree>
    <p:extLst>
      <p:ext uri="{BB962C8B-B14F-4D97-AF65-F5344CB8AC3E}">
        <p14:creationId xmlns:p14="http://schemas.microsoft.com/office/powerpoint/2010/main" val="1054978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42490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Jupyter pandas WIDGETS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5544" y="2871982"/>
            <a:ext cx="4245428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Drop-down menus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800"/>
              <a:t>import ipywidgets as widgets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86541C6-61B1-4DAA-B57A-EAF3F24F0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33310" y="1"/>
            <a:ext cx="6488456" cy="3036711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445887-9A01-4742-AE06-950A5F97AA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816"/>
          <a:stretch/>
        </p:blipFill>
        <p:spPr>
          <a:xfrm>
            <a:off x="5142944" y="3"/>
            <a:ext cx="6069184" cy="2839783"/>
          </a:xfrm>
          <a:custGeom>
            <a:avLst/>
            <a:gdLst/>
            <a:ahLst/>
            <a:cxnLst/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3" y="106160"/>
                </a:lnTo>
                <a:cubicBezTo>
                  <a:pt x="5907891" y="1641596"/>
                  <a:pt x="4611168" y="2839783"/>
                  <a:pt x="3034592" y="2839783"/>
                </a:cubicBezTo>
                <a:cubicBezTo>
                  <a:pt x="1458016" y="2839783"/>
                  <a:pt x="161292" y="1641596"/>
                  <a:pt x="5360" y="106160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1750011-2006-46BB-AFDE-C6E461752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93989" y="2900758"/>
            <a:ext cx="5198011" cy="395724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C4ABF7-723C-2840-BBD6-45EE051C94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10" r="24933" b="-1"/>
          <a:stretch/>
        </p:blipFill>
        <p:spPr>
          <a:xfrm>
            <a:off x="7190587" y="3124784"/>
            <a:ext cx="5001415" cy="3733214"/>
          </a:xfrm>
          <a:custGeom>
            <a:avLst/>
            <a:gdLst/>
            <a:ahLst/>
            <a:cxnLst/>
            <a:rect l="l" t="t" r="r" b="b"/>
            <a:pathLst>
              <a:path w="5001415" h="3733214">
                <a:moveTo>
                  <a:pt x="3044952" y="0"/>
                </a:moveTo>
                <a:cubicBezTo>
                  <a:pt x="3780687" y="0"/>
                  <a:pt x="4455477" y="260939"/>
                  <a:pt x="4981824" y="695319"/>
                </a:cubicBezTo>
                <a:lnTo>
                  <a:pt x="5001415" y="713124"/>
                </a:lnTo>
                <a:lnTo>
                  <a:pt x="5001415" y="3733214"/>
                </a:lnTo>
                <a:lnTo>
                  <a:pt x="81043" y="3733214"/>
                </a:lnTo>
                <a:lnTo>
                  <a:pt x="61862" y="3658617"/>
                </a:lnTo>
                <a:cubicBezTo>
                  <a:pt x="21301" y="3460397"/>
                  <a:pt x="0" y="3255162"/>
                  <a:pt x="0" y="3044952"/>
                </a:cubicBezTo>
                <a:cubicBezTo>
                  <a:pt x="0" y="1363271"/>
                  <a:pt x="1363271" y="0"/>
                  <a:pt x="304495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48807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9689-5244-4837-B924-F4F3ABA5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527733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/>
              <a:t>Jupyter pandas WIDGETS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AF10E-AE42-4941-BBB9-CB09AF9A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5543" y="2871982"/>
            <a:ext cx="5272888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Sliders for map zoom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800"/>
              <a:t>import ipywidgets as widgets</a:t>
            </a:r>
          </a:p>
        </p:txBody>
      </p:sp>
      <p:sp>
        <p:nvSpPr>
          <p:cNvPr id="15" name="Freeform 49">
            <a:extLst>
              <a:ext uri="{FF2B5EF4-FFF2-40B4-BE49-F238E27FC236}">
                <a16:creationId xmlns:a16="http://schemas.microsoft.com/office/drawing/2014/main" id="{EF9B8DF2-C3F5-49A2-94D2-F7B65A0F1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4" y="581159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E2C219-6E78-8A41-9D30-F91D958CB1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57" r="44530" b="-1"/>
          <a:stretch/>
        </p:blipFill>
        <p:spPr>
          <a:xfrm>
            <a:off x="6893317" y="760562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74132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549</Words>
  <Application>Microsoft Macintosh PowerPoint</Application>
  <PresentationFormat>Widescreen</PresentationFormat>
  <Paragraphs>89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Office Theme</vt:lpstr>
      <vt:lpstr>Brewpedia</vt:lpstr>
      <vt:lpstr>Data Sources</vt:lpstr>
      <vt:lpstr>Data Sources - Limitations</vt:lpstr>
      <vt:lpstr>Random US Brewery List </vt:lpstr>
      <vt:lpstr>Data Mangling</vt:lpstr>
      <vt:lpstr>Jupyter GMAP features used</vt:lpstr>
      <vt:lpstr>Jupyter GMAP Centering Challenge</vt:lpstr>
      <vt:lpstr>Jupyter pandas WIDGETS</vt:lpstr>
      <vt:lpstr>Jupyter pandas WIDGETS</vt:lpstr>
      <vt:lpstr>Jupyter matplotlib</vt:lpstr>
      <vt:lpstr>Jupyter matplotlib</vt:lpstr>
      <vt:lpstr>Jupyter matplotlib</vt:lpstr>
      <vt:lpstr>Jupyter matplotlib</vt:lpstr>
      <vt:lpstr>Search beer name or brewery</vt:lpstr>
      <vt:lpstr>Jupyter matplotlib</vt:lpstr>
      <vt:lpstr>Jupyter matplotlib</vt:lpstr>
      <vt:lpstr>Jupyter matplotlib</vt:lpstr>
      <vt:lpstr>Jupyter matplotlib</vt:lpstr>
      <vt:lpstr>US – Num of Breweries by State (2019)</vt:lpstr>
      <vt:lpstr>US – Num of Breweries by State per 100,000 residents over age 21 (2019)</vt:lpstr>
      <vt:lpstr>Future Enhancements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Brewpedia</dc:title>
  <dc:creator>Ashish Desai</dc:creator>
  <cp:lastModifiedBy>Ashish Desai</cp:lastModifiedBy>
  <cp:revision>2</cp:revision>
  <dcterms:created xsi:type="dcterms:W3CDTF">2020-07-29T05:14:59Z</dcterms:created>
  <dcterms:modified xsi:type="dcterms:W3CDTF">2020-07-29T05:17:46Z</dcterms:modified>
</cp:coreProperties>
</file>

<file path=docProps/thumbnail.jpeg>
</file>